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2" r:id="rId4"/>
    <p:sldId id="264" r:id="rId5"/>
    <p:sldId id="269" r:id="rId6"/>
    <p:sldId id="261" r:id="rId7"/>
    <p:sldId id="263" r:id="rId8"/>
    <p:sldId id="265" r:id="rId9"/>
    <p:sldId id="270" r:id="rId10"/>
    <p:sldId id="266" r:id="rId11"/>
    <p:sldId id="267" r:id="rId12"/>
    <p:sldId id="271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Pravoku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18.2.2014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43174" y="2143116"/>
            <a:ext cx="6272202" cy="15414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7200" dirty="0" err="1" smtClean="0"/>
              <a:t>Carnevale</a:t>
            </a:r>
            <a:r>
              <a:rPr lang="hr-HR" sz="7200" dirty="0" smtClean="0"/>
              <a:t> </a:t>
            </a:r>
            <a:endParaRPr lang="hr-HR" sz="7200" dirty="0"/>
          </a:p>
        </p:txBody>
      </p:sp>
      <p:pic>
        <p:nvPicPr>
          <p:cNvPr id="7169" name="Picture 1" descr="D:\škola\talijanski\carnevale\slike carnevale\800px-Ven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8540">
            <a:off x="4994948" y="3651857"/>
            <a:ext cx="3619498" cy="2714624"/>
          </a:xfrm>
          <a:prstGeom prst="rect">
            <a:avLst/>
          </a:prstGeom>
          <a:noFill/>
        </p:spPr>
      </p:pic>
      <p:pic>
        <p:nvPicPr>
          <p:cNvPr id="7170" name="Picture 2" descr="D:\škola\talijanski\carnevale\slike carnevale\mascher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68959">
            <a:off x="461778" y="501450"/>
            <a:ext cx="1828283" cy="2435273"/>
          </a:xfrm>
          <a:prstGeom prst="rect">
            <a:avLst/>
          </a:prstGeom>
          <a:noFill/>
        </p:spPr>
      </p:pic>
      <p:pic>
        <p:nvPicPr>
          <p:cNvPr id="7171" name="Picture 3" descr="D:\škola\talijanski\carnevale\slike carnevale\maschere_r_e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5212">
            <a:off x="689499" y="3809062"/>
            <a:ext cx="3273757" cy="2455317"/>
          </a:xfrm>
          <a:prstGeom prst="rect">
            <a:avLst/>
          </a:prstGeom>
          <a:noFill/>
        </p:spPr>
      </p:pic>
      <p:pic>
        <p:nvPicPr>
          <p:cNvPr id="7172" name="Picture 4" descr="D:\škola\talijanski\carnevale\slike carnevale\528px-Verona_-_maschera_venezi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9208">
            <a:off x="6805632" y="611376"/>
            <a:ext cx="1837680" cy="20847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Gianduia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9124" y="1428736"/>
            <a:ext cx="4257676" cy="469742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Gianduia è la più importante maschera piemontese, nata nel 1798.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it-IT" dirty="0" smtClean="0"/>
              <a:t>Gianduia è un galantuomo allegro, con buon senso e coraggio, che ama il buon vino e la buona tavola.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126862" cy="47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 smtClean="0"/>
              <a:t>Pulcinella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3240" y="1714488"/>
            <a:ext cx="5543560" cy="4411675"/>
          </a:xfrm>
        </p:spPr>
        <p:txBody>
          <a:bodyPr>
            <a:normAutofit fontScale="62500" lnSpcReduction="20000"/>
          </a:bodyPr>
          <a:lstStyle/>
          <a:p>
            <a:r>
              <a:rPr lang="hr-HR" dirty="0" err="1" smtClean="0"/>
              <a:t>Pulcinella</a:t>
            </a:r>
            <a:r>
              <a:rPr lang="hr-HR" dirty="0" smtClean="0"/>
              <a:t> è una figura </a:t>
            </a:r>
            <a:r>
              <a:rPr lang="hr-HR" dirty="0" err="1" smtClean="0"/>
              <a:t>brutta</a:t>
            </a:r>
            <a:r>
              <a:rPr lang="hr-HR" dirty="0" smtClean="0"/>
              <a:t> e </a:t>
            </a:r>
            <a:r>
              <a:rPr lang="hr-HR" dirty="0" err="1" smtClean="0"/>
              <a:t>goffa</a:t>
            </a:r>
            <a:r>
              <a:rPr lang="hr-HR" dirty="0" smtClean="0"/>
              <a:t>, ha un </a:t>
            </a:r>
            <a:r>
              <a:rPr lang="hr-HR" dirty="0" err="1" smtClean="0"/>
              <a:t>gran</a:t>
            </a:r>
            <a:r>
              <a:rPr lang="hr-HR" dirty="0" smtClean="0"/>
              <a:t> </a:t>
            </a:r>
            <a:r>
              <a:rPr lang="hr-HR" dirty="0" err="1" smtClean="0"/>
              <a:t>naso</a:t>
            </a:r>
            <a:r>
              <a:rPr lang="hr-HR" dirty="0" smtClean="0"/>
              <a:t> </a:t>
            </a:r>
            <a:r>
              <a:rPr lang="hr-HR" dirty="0" err="1" smtClean="0"/>
              <a:t>adunco</a:t>
            </a:r>
            <a:r>
              <a:rPr lang="hr-HR" dirty="0" smtClean="0"/>
              <a:t> </a:t>
            </a:r>
            <a:r>
              <a:rPr lang="hr-HR" dirty="0" err="1" smtClean="0"/>
              <a:t>con</a:t>
            </a:r>
            <a:r>
              <a:rPr lang="hr-HR" dirty="0" smtClean="0"/>
              <a:t> una </a:t>
            </a:r>
            <a:r>
              <a:rPr lang="hr-HR" dirty="0" err="1" smtClean="0"/>
              <a:t>verruca</a:t>
            </a:r>
            <a:r>
              <a:rPr lang="hr-HR" dirty="0" smtClean="0"/>
              <a:t>, ha le </a:t>
            </a:r>
            <a:r>
              <a:rPr lang="hr-HR" dirty="0" err="1" smtClean="0"/>
              <a:t>gambe</a:t>
            </a:r>
            <a:r>
              <a:rPr lang="hr-HR" dirty="0" smtClean="0"/>
              <a:t> </a:t>
            </a:r>
            <a:r>
              <a:rPr lang="hr-HR" dirty="0" err="1" smtClean="0"/>
              <a:t>storte</a:t>
            </a:r>
            <a:r>
              <a:rPr lang="hr-HR" dirty="0" smtClean="0"/>
              <a:t> </a:t>
            </a:r>
            <a:r>
              <a:rPr lang="hr-HR" dirty="0" err="1" smtClean="0"/>
              <a:t>ed</a:t>
            </a:r>
            <a:r>
              <a:rPr lang="hr-HR" dirty="0" smtClean="0"/>
              <a:t> una </a:t>
            </a:r>
            <a:r>
              <a:rPr lang="hr-HR" dirty="0" err="1" smtClean="0"/>
              <a:t>gobba</a:t>
            </a:r>
            <a:r>
              <a:rPr lang="hr-HR" dirty="0" smtClean="0"/>
              <a:t> </a:t>
            </a:r>
            <a:r>
              <a:rPr lang="hr-HR" dirty="0" err="1" smtClean="0"/>
              <a:t>davanti</a:t>
            </a:r>
            <a:r>
              <a:rPr lang="hr-HR" dirty="0" smtClean="0"/>
              <a:t> e una </a:t>
            </a:r>
            <a:r>
              <a:rPr lang="hr-HR" dirty="0" err="1" smtClean="0"/>
              <a:t>dietro</a:t>
            </a:r>
            <a:r>
              <a:rPr lang="hr-HR" dirty="0" smtClean="0"/>
              <a:t>. 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dirty="0" smtClean="0"/>
              <a:t>È una </a:t>
            </a:r>
            <a:r>
              <a:rPr lang="hr-HR" dirty="0" err="1" smtClean="0"/>
              <a:t>maschera</a:t>
            </a:r>
            <a:r>
              <a:rPr lang="hr-HR" dirty="0" smtClean="0"/>
              <a:t> </a:t>
            </a:r>
            <a:r>
              <a:rPr lang="hr-HR" dirty="0" err="1" smtClean="0"/>
              <a:t>originaria</a:t>
            </a:r>
            <a:r>
              <a:rPr lang="hr-HR" dirty="0" smtClean="0"/>
              <a:t> </a:t>
            </a:r>
            <a:r>
              <a:rPr lang="hr-HR" dirty="0" err="1" smtClean="0"/>
              <a:t>di</a:t>
            </a:r>
            <a:r>
              <a:rPr lang="hr-HR" dirty="0" smtClean="0"/>
              <a:t> </a:t>
            </a:r>
            <a:r>
              <a:rPr lang="hr-HR" dirty="0" err="1" smtClean="0"/>
              <a:t>Napoli</a:t>
            </a:r>
            <a:r>
              <a:rPr lang="hr-HR" dirty="0" smtClean="0"/>
              <a:t> e </a:t>
            </a:r>
            <a:r>
              <a:rPr lang="hr-HR" dirty="0" err="1" smtClean="0"/>
              <a:t>di</a:t>
            </a:r>
            <a:r>
              <a:rPr lang="hr-HR" dirty="0" smtClean="0"/>
              <a:t> </a:t>
            </a:r>
            <a:r>
              <a:rPr lang="hr-HR" dirty="0" err="1" smtClean="0"/>
              <a:t>professione</a:t>
            </a:r>
            <a:r>
              <a:rPr lang="hr-HR" dirty="0" smtClean="0"/>
              <a:t> fa il </a:t>
            </a:r>
            <a:r>
              <a:rPr lang="hr-HR" dirty="0" err="1" smtClean="0"/>
              <a:t>servitore</a:t>
            </a:r>
            <a:r>
              <a:rPr lang="hr-HR" dirty="0" smtClean="0"/>
              <a:t>. </a:t>
            </a:r>
            <a:r>
              <a:rPr lang="hr-HR" dirty="0" err="1" smtClean="0"/>
              <a:t>Il</a:t>
            </a:r>
            <a:r>
              <a:rPr lang="hr-HR" dirty="0" smtClean="0"/>
              <a:t> </a:t>
            </a:r>
            <a:r>
              <a:rPr lang="hr-HR" dirty="0" err="1" smtClean="0"/>
              <a:t>suo</a:t>
            </a:r>
            <a:r>
              <a:rPr lang="hr-HR" dirty="0" smtClean="0"/>
              <a:t> </a:t>
            </a:r>
            <a:r>
              <a:rPr lang="hr-HR" dirty="0" err="1" smtClean="0"/>
              <a:t>nemo</a:t>
            </a:r>
            <a:r>
              <a:rPr lang="hr-HR" dirty="0" smtClean="0"/>
              <a:t> </a:t>
            </a:r>
            <a:r>
              <a:rPr lang="hr-HR" dirty="0" err="1" smtClean="0"/>
              <a:t>deriva</a:t>
            </a:r>
            <a:r>
              <a:rPr lang="hr-HR" dirty="0" smtClean="0"/>
              <a:t> da „</a:t>
            </a:r>
            <a:r>
              <a:rPr lang="hr-HR" dirty="0" err="1" smtClean="0"/>
              <a:t>polece</a:t>
            </a:r>
            <a:r>
              <a:rPr lang="hr-HR" dirty="0" smtClean="0"/>
              <a:t>“ (</a:t>
            </a:r>
            <a:r>
              <a:rPr lang="hr-HR" dirty="0" err="1" smtClean="0"/>
              <a:t>pulce</a:t>
            </a:r>
            <a:r>
              <a:rPr lang="hr-HR" dirty="0" smtClean="0"/>
              <a:t>); è un </a:t>
            </a:r>
            <a:r>
              <a:rPr lang="hr-HR" dirty="0" err="1" smtClean="0"/>
              <a:t>personaggio</a:t>
            </a:r>
            <a:r>
              <a:rPr lang="hr-HR" dirty="0" smtClean="0"/>
              <a:t> </a:t>
            </a:r>
            <a:r>
              <a:rPr lang="hr-HR" dirty="0" err="1" smtClean="0"/>
              <a:t>essenzialmente</a:t>
            </a:r>
            <a:r>
              <a:rPr lang="hr-HR" dirty="0" smtClean="0"/>
              <a:t> </a:t>
            </a:r>
            <a:r>
              <a:rPr lang="hr-HR" dirty="0" err="1" smtClean="0"/>
              <a:t>popolare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err="1" smtClean="0"/>
              <a:t>Il</a:t>
            </a:r>
            <a:r>
              <a:rPr lang="hr-HR" dirty="0" smtClean="0"/>
              <a:t> </a:t>
            </a:r>
            <a:r>
              <a:rPr lang="hr-HR" dirty="0" err="1" smtClean="0"/>
              <a:t>suo</a:t>
            </a:r>
            <a:r>
              <a:rPr lang="hr-HR" dirty="0" smtClean="0"/>
              <a:t> </a:t>
            </a:r>
            <a:r>
              <a:rPr lang="hr-HR" dirty="0" err="1" smtClean="0"/>
              <a:t>carattere</a:t>
            </a:r>
            <a:r>
              <a:rPr lang="hr-HR" dirty="0" smtClean="0"/>
              <a:t> è </a:t>
            </a:r>
            <a:r>
              <a:rPr lang="hr-HR" dirty="0" err="1" smtClean="0"/>
              <a:t>impertinente</a:t>
            </a:r>
            <a:r>
              <a:rPr lang="hr-HR" dirty="0" smtClean="0"/>
              <a:t>, </a:t>
            </a:r>
            <a:r>
              <a:rPr lang="hr-HR" dirty="0" err="1" smtClean="0"/>
              <a:t>pazzerello</a:t>
            </a:r>
            <a:r>
              <a:rPr lang="hr-HR" dirty="0" smtClean="0"/>
              <a:t>, </a:t>
            </a:r>
            <a:r>
              <a:rPr lang="hr-HR" dirty="0" err="1" smtClean="0"/>
              <a:t>chiacchierone</a:t>
            </a:r>
            <a:r>
              <a:rPr lang="hr-HR" dirty="0" smtClean="0"/>
              <a:t>, </a:t>
            </a:r>
            <a:r>
              <a:rPr lang="hr-HR" dirty="0" err="1" smtClean="0"/>
              <a:t>furbo</a:t>
            </a:r>
            <a:r>
              <a:rPr lang="hr-HR" dirty="0" smtClean="0"/>
              <a:t> </a:t>
            </a:r>
            <a:r>
              <a:rPr lang="hr-HR" dirty="0" err="1" smtClean="0"/>
              <a:t>ed</a:t>
            </a:r>
            <a:r>
              <a:rPr lang="hr-HR" dirty="0" smtClean="0"/>
              <a:t> </a:t>
            </a:r>
            <a:r>
              <a:rPr lang="hr-HR" dirty="0" err="1" smtClean="0"/>
              <a:t>è</a:t>
            </a:r>
            <a:r>
              <a:rPr lang="hr-HR" dirty="0" smtClean="0"/>
              <a:t> </a:t>
            </a:r>
            <a:r>
              <a:rPr lang="hr-HR" dirty="0" err="1" smtClean="0"/>
              <a:t>la</a:t>
            </a:r>
            <a:r>
              <a:rPr lang="hr-HR" dirty="0" smtClean="0"/>
              <a:t> </a:t>
            </a:r>
            <a:r>
              <a:rPr lang="hr-HR" dirty="0" err="1" smtClean="0"/>
              <a:t>personificazione</a:t>
            </a:r>
            <a:r>
              <a:rPr lang="hr-HR" dirty="0" smtClean="0"/>
              <a:t> </a:t>
            </a:r>
            <a:r>
              <a:rPr lang="hr-HR" dirty="0" err="1" smtClean="0"/>
              <a:t>del</a:t>
            </a:r>
            <a:r>
              <a:rPr lang="hr-HR" dirty="0" smtClean="0"/>
              <a:t> dolce far </a:t>
            </a:r>
            <a:r>
              <a:rPr lang="hr-HR" dirty="0" err="1" smtClean="0"/>
              <a:t>niente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err="1" smtClean="0"/>
              <a:t>Pulcinella</a:t>
            </a:r>
            <a:r>
              <a:rPr lang="hr-HR" dirty="0" smtClean="0"/>
              <a:t> ha </a:t>
            </a:r>
            <a:r>
              <a:rPr lang="hr-HR" dirty="0" err="1" smtClean="0"/>
              <a:t>sempre</a:t>
            </a:r>
            <a:r>
              <a:rPr lang="hr-HR" dirty="0" smtClean="0"/>
              <a:t> fame e sete, il </a:t>
            </a:r>
            <a:r>
              <a:rPr lang="hr-HR" dirty="0" err="1" smtClean="0"/>
              <a:t>suo</a:t>
            </a:r>
            <a:r>
              <a:rPr lang="hr-HR" dirty="0" smtClean="0"/>
              <a:t> </a:t>
            </a:r>
            <a:r>
              <a:rPr lang="hr-HR" dirty="0" err="1" smtClean="0"/>
              <a:t>piatto</a:t>
            </a:r>
            <a:r>
              <a:rPr lang="hr-HR" dirty="0" smtClean="0"/>
              <a:t> </a:t>
            </a:r>
            <a:r>
              <a:rPr lang="hr-HR" dirty="0" err="1" smtClean="0"/>
              <a:t>preferito</a:t>
            </a:r>
            <a:r>
              <a:rPr lang="hr-HR" dirty="0" smtClean="0"/>
              <a:t> </a:t>
            </a:r>
            <a:r>
              <a:rPr lang="hr-HR" dirty="0" err="1" smtClean="0"/>
              <a:t>sono</a:t>
            </a:r>
            <a:r>
              <a:rPr lang="hr-HR" dirty="0" smtClean="0"/>
              <a:t> i </a:t>
            </a:r>
            <a:r>
              <a:rPr lang="hr-HR" dirty="0" err="1" smtClean="0"/>
              <a:t>maccheroni</a:t>
            </a:r>
            <a:r>
              <a:rPr lang="hr-HR" dirty="0" smtClean="0"/>
              <a:t> al </a:t>
            </a:r>
            <a:r>
              <a:rPr lang="hr-HR" dirty="0" err="1" smtClean="0"/>
              <a:t>sugo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22530" name="Picture 2" descr="D:\škola\talijanski\carnevale\pulcin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924853" cy="4562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Meneghino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43306" y="1714488"/>
            <a:ext cx="5043494" cy="4411675"/>
          </a:xfrm>
        </p:spPr>
        <p:txBody>
          <a:bodyPr/>
          <a:lstStyle/>
          <a:p>
            <a:r>
              <a:rPr lang="hr-HR" dirty="0" err="1" smtClean="0"/>
              <a:t>Meneghino</a:t>
            </a:r>
            <a:r>
              <a:rPr lang="it-IT" dirty="0" smtClean="0"/>
              <a:t> è</a:t>
            </a:r>
            <a:r>
              <a:rPr lang="hr-HR" dirty="0" smtClean="0"/>
              <a:t> </a:t>
            </a:r>
            <a:r>
              <a:rPr lang="hr-HR" dirty="0" err="1" smtClean="0"/>
              <a:t>eroico</a:t>
            </a:r>
            <a:r>
              <a:rPr lang="hr-HR" dirty="0" smtClean="0"/>
              <a:t>,  </a:t>
            </a:r>
            <a:r>
              <a:rPr lang="hr-HR" dirty="0" err="1" smtClean="0"/>
              <a:t>sbrigativo</a:t>
            </a:r>
            <a:r>
              <a:rPr lang="hr-HR" dirty="0" smtClean="0"/>
              <a:t>, </a:t>
            </a:r>
            <a:r>
              <a:rPr lang="hr-HR" dirty="0" err="1" smtClean="0"/>
              <a:t>non</a:t>
            </a:r>
            <a:r>
              <a:rPr lang="hr-HR" dirty="0" smtClean="0"/>
              <a:t> sa stare </a:t>
            </a:r>
            <a:r>
              <a:rPr lang="hr-HR" dirty="0" err="1" smtClean="0"/>
              <a:t>senza</a:t>
            </a:r>
            <a:r>
              <a:rPr lang="hr-HR" dirty="0" smtClean="0"/>
              <a:t> fare </a:t>
            </a:r>
            <a:r>
              <a:rPr lang="hr-HR" dirty="0" err="1" smtClean="0"/>
              <a:t>nulla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Ama </a:t>
            </a:r>
            <a:r>
              <a:rPr lang="hr-HR" dirty="0" err="1" smtClean="0"/>
              <a:t>la</a:t>
            </a:r>
            <a:r>
              <a:rPr lang="hr-HR" dirty="0" smtClean="0"/>
              <a:t> </a:t>
            </a:r>
            <a:r>
              <a:rPr lang="hr-HR" dirty="0" err="1" smtClean="0"/>
              <a:t>buona</a:t>
            </a:r>
            <a:r>
              <a:rPr lang="hr-HR" dirty="0" smtClean="0"/>
              <a:t> </a:t>
            </a:r>
            <a:r>
              <a:rPr lang="hr-HR" dirty="0" err="1" smtClean="0"/>
              <a:t>tavola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775985" cy="42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Il</a:t>
            </a:r>
            <a:r>
              <a:rPr lang="hr-HR" dirty="0" smtClean="0"/>
              <a:t> </a:t>
            </a:r>
            <a:r>
              <a:rPr lang="hr-HR" dirty="0" err="1" smtClean="0"/>
              <a:t>carnevale</a:t>
            </a:r>
            <a:r>
              <a:rPr lang="hr-HR" dirty="0" smtClean="0"/>
              <a:t> </a:t>
            </a:r>
            <a:r>
              <a:rPr lang="hr-HR" dirty="0" err="1" smtClean="0"/>
              <a:t>di</a:t>
            </a:r>
            <a:r>
              <a:rPr lang="hr-HR" dirty="0" smtClean="0"/>
              <a:t> </a:t>
            </a:r>
            <a:r>
              <a:rPr lang="hr-HR" dirty="0" err="1" smtClean="0"/>
              <a:t>Venezia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1500174"/>
            <a:ext cx="4500594" cy="2643207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In Italia è famosissimo il Carnevale di Venezia dove, nella splendida cornice dei palazzi veneziani, si vedono costumi che hanno richiesto mesi e mesi di lavoro.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25602" name="Picture 2" descr="D:\škola\talijanski\citta\citta foto\venezia\250px-Maschere_carnevale_venez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500570"/>
            <a:ext cx="3175000" cy="2108200"/>
          </a:xfrm>
          <a:prstGeom prst="rect">
            <a:avLst/>
          </a:prstGeom>
          <a:noFill/>
        </p:spPr>
      </p:pic>
      <p:pic>
        <p:nvPicPr>
          <p:cNvPr id="25603" name="Picture 3" descr="D:\škola\talijanski\citta\citta foto\venezia\250px-Venezia_Ponte_dei_Sospi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3175000" cy="424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artin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643306" y="1000108"/>
            <a:ext cx="5214974" cy="5643602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14282" y="214290"/>
            <a:ext cx="6586558" cy="10001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Introduzione</a:t>
            </a: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357158" y="1214422"/>
            <a:ext cx="3429024" cy="49117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Carnevale è uno dei riti più antichi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 rappresentato la fine dell’inverno.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Famosi sono il Carnevale di Rio de Janeiro e quello di Venezia. 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5829312" cy="119388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Arlecchino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86050" y="1571612"/>
            <a:ext cx="5929354" cy="5000659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Arlecchino era un grande maestro delle burle ed era il più testardo dei testardi, la più vaga e la più svagata maschera del mondo.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it-IT" dirty="0" smtClean="0"/>
              <a:t>Il suo vestito era fatto con molti zecchini colorati</a:t>
            </a:r>
            <a:r>
              <a:rPr lang="hr-HR" dirty="0" smtClean="0"/>
              <a:t>, </a:t>
            </a:r>
            <a:r>
              <a:rPr lang="it-IT" dirty="0" smtClean="0"/>
              <a:t>di color turchino, rosso e giallo.</a:t>
            </a:r>
            <a:endParaRPr lang="hr-HR" dirty="0" smtClean="0"/>
          </a:p>
          <a:p>
            <a:endParaRPr lang="hr-HR" dirty="0" smtClean="0"/>
          </a:p>
          <a:p>
            <a:r>
              <a:rPr lang="it-IT" dirty="0" smtClean="0"/>
              <a:t>Arlecchino parlava veneziano ma non era nato a Venezia.</a:t>
            </a:r>
            <a:endParaRPr lang="hr-HR" dirty="0" smtClean="0"/>
          </a:p>
          <a:p>
            <a:endParaRPr lang="hr-HR" dirty="0" smtClean="0"/>
          </a:p>
          <a:p>
            <a:r>
              <a:rPr lang="it-IT" i="1" dirty="0" smtClean="0"/>
              <a:t>La leggenda del costume di Arlecchino</a:t>
            </a:r>
            <a:endParaRPr lang="hr-HR" dirty="0" smtClean="0"/>
          </a:p>
          <a:p>
            <a:pPr>
              <a:buNone/>
            </a:pPr>
            <a:r>
              <a:rPr lang="it-IT" dirty="0" smtClean="0"/>
              <a:t>C’era una volta un bambino chiamato Arlecchino, molto povero. Viveva con la</a:t>
            </a:r>
            <a:r>
              <a:rPr lang="hr-HR" dirty="0" smtClean="0"/>
              <a:t> </a:t>
            </a:r>
            <a:r>
              <a:rPr lang="it-IT" dirty="0" smtClean="0"/>
              <a:t>mamma in una casetta, andava a scuola e per carnevale la sua maestra</a:t>
            </a:r>
            <a:r>
              <a:rPr lang="hr-HR" dirty="0" smtClean="0"/>
              <a:t>  </a:t>
            </a:r>
            <a:r>
              <a:rPr lang="it-IT" dirty="0" smtClean="0"/>
              <a:t>organizzò una festa. Propose ai bambini della scuola di vestirsi in maschera. I</a:t>
            </a:r>
            <a:r>
              <a:rPr lang="hr-HR" dirty="0" smtClean="0"/>
              <a:t>  </a:t>
            </a:r>
            <a:r>
              <a:rPr lang="it-IT" dirty="0" smtClean="0"/>
              <a:t>bambini accolsero l’idea con entusiasmo, soltanto Arlecchino non partecipava </a:t>
            </a:r>
            <a:r>
              <a:rPr lang="hr-HR" dirty="0" smtClean="0"/>
              <a:t> </a:t>
            </a:r>
            <a:r>
              <a:rPr lang="it-IT" dirty="0" smtClean="0"/>
              <a:t>questa </a:t>
            </a:r>
            <a:r>
              <a:rPr lang="it-IT" dirty="0" smtClean="0"/>
              <a:t>gioia, perché sapeva che sua mamma era povera. Ai bambini dispiacque</a:t>
            </a:r>
            <a:r>
              <a:rPr lang="hr-HR" dirty="0" smtClean="0"/>
              <a:t>  </a:t>
            </a:r>
            <a:r>
              <a:rPr lang="it-IT" dirty="0" smtClean="0"/>
              <a:t>vedere Arlecchino tanto triste, così decisero di portare alla sua mamma un</a:t>
            </a:r>
            <a:r>
              <a:rPr lang="hr-HR" dirty="0" smtClean="0"/>
              <a:t> </a:t>
            </a:r>
            <a:r>
              <a:rPr lang="it-IT" dirty="0" smtClean="0"/>
              <a:t>pezzetto di stoffa dei loro costumi colorati. La mamma ne fece un abito. Al</a:t>
            </a:r>
            <a:r>
              <a:rPr lang="hr-HR" dirty="0" smtClean="0"/>
              <a:t> </a:t>
            </a:r>
            <a:r>
              <a:rPr lang="it-IT" dirty="0" smtClean="0"/>
              <a:t>mattino Arlecchino trovò un abito di tanti colori diversi. Alla festa era lui </a:t>
            </a:r>
            <a:r>
              <a:rPr lang="it-IT" dirty="0" smtClean="0"/>
              <a:t>la</a:t>
            </a:r>
            <a:r>
              <a:rPr lang="hr-HR" dirty="0" smtClean="0"/>
              <a:t> </a:t>
            </a:r>
            <a:r>
              <a:rPr lang="it-IT" dirty="0" smtClean="0"/>
              <a:t>maschera </a:t>
            </a:r>
            <a:r>
              <a:rPr lang="it-IT" dirty="0" smtClean="0"/>
              <a:t>più bella e più festeggiata.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arlecch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1714512" cy="2714644"/>
          </a:xfrm>
          <a:prstGeom prst="rect">
            <a:avLst/>
          </a:prstGeom>
        </p:spPr>
      </p:pic>
      <p:pic>
        <p:nvPicPr>
          <p:cNvPr id="23554" name="Picture 2" descr="D:\škola\talijanski\carnevale\Arlecchino - Wikipedia_files\225px-SAND_Maurice_Masques_et_bouffons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65383"/>
            <a:ext cx="2071702" cy="369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Colombina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00430" y="1571612"/>
            <a:ext cx="5114932" cy="4697427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Colombina non sa esprimersi bene in italiano, ma parla bene il dialetto veneziano.</a:t>
            </a:r>
            <a:endParaRPr lang="hr-HR" dirty="0" smtClean="0"/>
          </a:p>
          <a:p>
            <a:endParaRPr lang="hr-HR" dirty="0" smtClean="0"/>
          </a:p>
          <a:p>
            <a:r>
              <a:rPr lang="it-IT" dirty="0" smtClean="0"/>
              <a:t>Lavora a Venezia </a:t>
            </a:r>
            <a:r>
              <a:rPr lang="hr-HR" dirty="0" smtClean="0"/>
              <a:t>da </a:t>
            </a:r>
            <a:r>
              <a:rPr lang="it-IT" dirty="0" smtClean="0"/>
              <a:t>Pantalone </a:t>
            </a:r>
            <a:r>
              <a:rPr lang="it-IT" dirty="0" smtClean="0"/>
              <a:t>che le ha fatto da padre e che la ha cresciuta come le sue </a:t>
            </a:r>
            <a:r>
              <a:rPr lang="it-IT" dirty="0" err="1" smtClean="0"/>
              <a:t>colombette</a:t>
            </a:r>
            <a:r>
              <a:rPr lang="it-IT" dirty="0" smtClean="0"/>
              <a:t>: da qui il nome Colombina.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it-IT" dirty="0" smtClean="0"/>
              <a:t>Il suo innamorato è Arlecchino che le ha promesso di sposarla, ma ancora non lo ha fatto.</a:t>
            </a:r>
            <a:br>
              <a:rPr lang="it-IT" dirty="0" smtClean="0"/>
            </a:br>
            <a:endParaRPr lang="hr-HR" dirty="0"/>
          </a:p>
        </p:txBody>
      </p:sp>
      <p:pic>
        <p:nvPicPr>
          <p:cNvPr id="24578" name="Picture 2" descr="D:\škola\talijanski\carnevale\Colombina (maschera) - Wikipedia_files\180px-SAND_Maurice_Masques_et_bouffons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476514" cy="4419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škola\talijanski\carnevale\arlecchino i colomb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4648200" cy="5705475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1071538" y="214290"/>
            <a:ext cx="699582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Arlecchino</a:t>
            </a:r>
            <a:r>
              <a:rPr lang="hr-H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</a:t>
            </a:r>
            <a:r>
              <a:rPr lang="hr-HR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Colombina</a:t>
            </a:r>
            <a:endParaRPr lang="hr-H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Brighella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714744" y="1571612"/>
            <a:ext cx="5143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È una maschera tipica della città di Bergamo.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it-IT" sz="2400" dirty="0" smtClean="0"/>
              <a:t>Il suo lavoro è fare il servo; è furbo, intrigante e un attaccabrighe.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it-IT" sz="2400" dirty="0" smtClean="0"/>
              <a:t>Ha scelto due colori per il suo costume: bianco per la soddisfazione degli altri, verde perché mantiene sempre verdi i desideri dei suoi clienti.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it-IT" sz="2400" dirty="0" smtClean="0"/>
              <a:t>È un matematico ingegnoso e sopporta tutto. </a:t>
            </a:r>
            <a:endParaRPr lang="hr-HR" sz="2400" dirty="0" smtClean="0"/>
          </a:p>
        </p:txBody>
      </p:sp>
      <p:sp>
        <p:nvSpPr>
          <p:cNvPr id="14" name="TekstniOkvir 13"/>
          <p:cNvSpPr txBox="1"/>
          <p:nvPr/>
        </p:nvSpPr>
        <p:spPr>
          <a:xfrm>
            <a:off x="4429124" y="26431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055" name="Picture 7" descr="D:\škola\talijanski\carnevale\brigh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2851328" cy="421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Pantalone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43306" y="1643050"/>
            <a:ext cx="5072098" cy="4714908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Pantalone è cittadino di Venezia e la cosa che ama di più è brontolare.</a:t>
            </a:r>
            <a:endParaRPr lang="hr-HR" dirty="0" smtClean="0"/>
          </a:p>
          <a:p>
            <a:endParaRPr lang="hr-HR" dirty="0" smtClean="0"/>
          </a:p>
          <a:p>
            <a:r>
              <a:rPr lang="it-IT" dirty="0" smtClean="0"/>
              <a:t>Tutti lo riconoscono perché indossa lo zucchetto, un giubbetto e una calzamaglia di colore rosso; lo </a:t>
            </a:r>
            <a:r>
              <a:rPr lang="it-IT" dirty="0" err="1" smtClean="0"/>
              <a:t>zimmarone</a:t>
            </a:r>
            <a:r>
              <a:rPr lang="it-IT" dirty="0" smtClean="0"/>
              <a:t> e le babbucce sono nere.</a:t>
            </a:r>
            <a:endParaRPr lang="hr-HR" dirty="0" smtClean="0"/>
          </a:p>
          <a:p>
            <a:endParaRPr lang="hr-HR" dirty="0" smtClean="0"/>
          </a:p>
          <a:p>
            <a:r>
              <a:rPr lang="it-IT" dirty="0" smtClean="0"/>
              <a:t>Pantalone è nervoso e rompiscatole. È un mercante molto vecchio. </a:t>
            </a:r>
            <a:endParaRPr lang="hr-HR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Pantalone è tirchio e con un quarto di zecchino prepara pranzi : zuppa di cane, vinello chiaro attinto alla fontana, un uovo di anitra che divide con la sua famiglia: il rosso a lui, il bianco a sua moglie e l‘acquerugiola che rimane alle figlie.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21506" name="Picture 2" descr="D:\škola\talijanski\carnevale\pantal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714644" cy="484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Stenterello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868" y="1500174"/>
            <a:ext cx="5114932" cy="4625989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La maschera di Stenterello è stata inventata da Luigi del Buono, un grande attore fiorentino. 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it-IT" dirty="0" smtClean="0"/>
              <a:t>Le sue parti sono svariate: ora domestico, ora padrone oppure eroe drammatico, comico, romantico. </a:t>
            </a:r>
            <a:endParaRPr lang="hr-HR" dirty="0" smtClean="0"/>
          </a:p>
          <a:p>
            <a:r>
              <a:rPr lang="it-IT" dirty="0" smtClean="0"/>
              <a:t>La sua specialità è parlare in versi. </a:t>
            </a:r>
            <a:endParaRPr lang="hr-HR" dirty="0" smtClean="0"/>
          </a:p>
          <a:p>
            <a:r>
              <a:rPr lang="it-IT" dirty="0" smtClean="0"/>
              <a:t>È magro, svelto, sempre pronto a scappare e a fare la corte alle donne. </a:t>
            </a:r>
            <a:endParaRPr lang="hr-HR" dirty="0" smtClean="0"/>
          </a:p>
          <a:p>
            <a:endParaRPr lang="hr-HR" dirty="0" smtClean="0"/>
          </a:p>
          <a:p>
            <a:r>
              <a:rPr lang="it-IT" dirty="0" smtClean="0"/>
              <a:t>La gola, però, gli fa dimenticare l‘amore. Stenterello farebbe di tutto per un buon pranzetto.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952211" cy="47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Dottor</a:t>
            </a:r>
            <a:r>
              <a:rPr lang="hr-HR" dirty="0" smtClean="0"/>
              <a:t> </a:t>
            </a:r>
            <a:r>
              <a:rPr lang="hr-HR" dirty="0" err="1" smtClean="0"/>
              <a:t>Balanzone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29058" y="1785926"/>
            <a:ext cx="4757742" cy="4340237"/>
          </a:xfrm>
        </p:spPr>
        <p:txBody>
          <a:bodyPr/>
          <a:lstStyle/>
          <a:p>
            <a:r>
              <a:rPr lang="hr-HR" dirty="0" err="1" smtClean="0"/>
              <a:t>Dottor</a:t>
            </a:r>
            <a:r>
              <a:rPr lang="hr-HR" dirty="0" smtClean="0"/>
              <a:t> </a:t>
            </a:r>
            <a:r>
              <a:rPr lang="hr-HR" dirty="0" err="1" smtClean="0"/>
              <a:t>Balanzone</a:t>
            </a:r>
            <a:r>
              <a:rPr lang="hr-HR" dirty="0" smtClean="0"/>
              <a:t> </a:t>
            </a:r>
            <a:r>
              <a:rPr lang="it-IT" dirty="0" smtClean="0"/>
              <a:t>è </a:t>
            </a:r>
            <a:r>
              <a:rPr lang="hr-HR" dirty="0" err="1" smtClean="0"/>
              <a:t>grasso</a:t>
            </a:r>
            <a:r>
              <a:rPr lang="hr-HR" dirty="0" smtClean="0"/>
              <a:t>, </a:t>
            </a:r>
            <a:r>
              <a:rPr lang="hr-HR" dirty="0" err="1" smtClean="0"/>
              <a:t>borioso</a:t>
            </a:r>
            <a:r>
              <a:rPr lang="hr-HR" dirty="0" smtClean="0"/>
              <a:t>, pedante e </a:t>
            </a:r>
            <a:r>
              <a:rPr lang="hr-HR" dirty="0" err="1" smtClean="0"/>
              <a:t>noiso</a:t>
            </a:r>
            <a:r>
              <a:rPr lang="hr-HR" dirty="0" smtClean="0"/>
              <a:t>. </a:t>
            </a:r>
          </a:p>
          <a:p>
            <a:endParaRPr lang="hr-HR" dirty="0" smtClean="0"/>
          </a:p>
          <a:p>
            <a:r>
              <a:rPr lang="hr-HR" dirty="0" err="1" smtClean="0"/>
              <a:t>Proviene</a:t>
            </a:r>
            <a:r>
              <a:rPr lang="hr-HR" dirty="0" smtClean="0"/>
              <a:t> da </a:t>
            </a:r>
            <a:r>
              <a:rPr lang="hr-HR" dirty="0" err="1" smtClean="0"/>
              <a:t>Bologna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006126" cy="469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603</Words>
  <PresentationFormat>Prikaz na zaslonu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Modul</vt:lpstr>
      <vt:lpstr>Carnevale </vt:lpstr>
      <vt:lpstr>Slajd 2</vt:lpstr>
      <vt:lpstr>Arlecchino </vt:lpstr>
      <vt:lpstr>Colombina</vt:lpstr>
      <vt:lpstr>Slajd 5</vt:lpstr>
      <vt:lpstr>Brighella</vt:lpstr>
      <vt:lpstr>Pantalone</vt:lpstr>
      <vt:lpstr>Stenterello </vt:lpstr>
      <vt:lpstr>Dottor Balanzone</vt:lpstr>
      <vt:lpstr>Gianduia </vt:lpstr>
      <vt:lpstr>Pulcinella </vt:lpstr>
      <vt:lpstr>Meneghino</vt:lpstr>
      <vt:lpstr>Il carnevale di Venezia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Carnevale </dc:title>
  <dc:creator>neve</dc:creator>
  <cp:lastModifiedBy>neve</cp:lastModifiedBy>
  <cp:revision>4</cp:revision>
  <dcterms:created xsi:type="dcterms:W3CDTF">2014-02-18T07:01:15Z</dcterms:created>
  <dcterms:modified xsi:type="dcterms:W3CDTF">2014-02-18T10:24:32Z</dcterms:modified>
</cp:coreProperties>
</file>